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67" r:id="rId14"/>
    <p:sldId id="268" r:id="rId15"/>
    <p:sldId id="269" r:id="rId16"/>
    <p:sldId id="270" r:id="rId17"/>
    <p:sldId id="281" r:id="rId18"/>
    <p:sldId id="282" r:id="rId19"/>
    <p:sldId id="279" r:id="rId20"/>
    <p:sldId id="271" r:id="rId21"/>
    <p:sldId id="272" r:id="rId22"/>
    <p:sldId id="273" r:id="rId23"/>
    <p:sldId id="277" r:id="rId24"/>
    <p:sldId id="278" r:id="rId25"/>
    <p:sldId id="283" r:id="rId26"/>
    <p:sldId id="274" r:id="rId27"/>
    <p:sldId id="275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8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01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8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3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9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5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2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4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19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3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6305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9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C528F-CF63-64BF-CBC9-A3DA97D01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9451" y="754212"/>
            <a:ext cx="2590799" cy="3779995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Testing AI Powered E-Learning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99CB0-7013-5556-7650-61442AB12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dirty="0"/>
              <a:t>SOCRATIC</a:t>
            </a:r>
          </a:p>
          <a:p>
            <a:pPr algn="ctr">
              <a:lnSpc>
                <a:spcPct val="110000"/>
              </a:lnSpc>
            </a:pPr>
            <a:r>
              <a:rPr lang="en-US" dirty="0"/>
              <a:t>Fall 2023 - CMPE287</a:t>
            </a:r>
          </a:p>
          <a:p>
            <a:pPr algn="ctr">
              <a:lnSpc>
                <a:spcPct val="110000"/>
              </a:lnSpc>
            </a:pPr>
            <a:r>
              <a:rPr lang="en-US" dirty="0"/>
              <a:t>Group-3</a:t>
            </a:r>
          </a:p>
        </p:txBody>
      </p:sp>
      <p:pic>
        <p:nvPicPr>
          <p:cNvPr id="4" name="Picture 3" descr="A rainbow colored smoke on a white background&#10;&#10;Description automatically generated">
            <a:extLst>
              <a:ext uri="{FF2B5EF4-FFF2-40B4-BE49-F238E27FC236}">
                <a16:creationId xmlns:a16="http://schemas.microsoft.com/office/drawing/2014/main" id="{61DEA622-7A65-2782-1126-1C1ECD6BB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0353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6DA5-681B-716F-48B8-405C44A0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TREE MODEL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79CF3A87-7A2E-3EC6-6A24-1D3598B7A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9" r="24544"/>
          <a:stretch/>
        </p:blipFill>
        <p:spPr>
          <a:xfrm>
            <a:off x="2987041" y="2386797"/>
            <a:ext cx="5476959" cy="3973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46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D4A0E-8B71-BAEE-80B4-C362D424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TREE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417B07-B388-7130-D811-375C4F6D4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320" y="2794396"/>
            <a:ext cx="5591825" cy="2519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514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D4A0E-8B71-BAEE-80B4-C362D424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DECISION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CD667-C93B-2EB9-0AFB-1FB210A6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EE91E-E318-2B9E-B192-E1899414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62" y="2340864"/>
            <a:ext cx="5486875" cy="4092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56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14E2-8E9D-1A4A-BE83-06FBF943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220126-F518-F3E1-FC13-D69C95A061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741823"/>
              </p:ext>
            </p:extLst>
          </p:nvPr>
        </p:nvGraphicFramePr>
        <p:xfrm>
          <a:off x="335280" y="2158206"/>
          <a:ext cx="5760720" cy="4172585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496961811"/>
                    </a:ext>
                  </a:extLst>
                </a:gridCol>
                <a:gridCol w="3830320">
                  <a:extLst>
                    <a:ext uri="{9D8B030D-6E8A-4147-A177-3AD203B41FA5}">
                      <a16:colId xmlns:a16="http://schemas.microsoft.com/office/drawing/2014/main" val="1711067210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Case 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1912729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Topic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Algebra (Linear Equations)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7167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Linear Equation with variable on both sides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849689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AI Context Type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Lower Case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906692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Input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12x + 10 = 4x + 26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391333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Sohan Leburu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654100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Execution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en-US" sz="1200" baseline="30000" dirty="0">
                          <a:effectLst/>
                        </a:rPr>
                        <a:t>st</a:t>
                      </a:r>
                      <a:r>
                        <a:rPr lang="en-US" sz="1200" dirty="0">
                          <a:effectLst/>
                        </a:rPr>
                        <a:t> December 2023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747436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AI Output Type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Value-Based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9665199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 =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818866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x=2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1316295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26192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7328F4-303B-AB6C-904F-F7DD043FA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806778"/>
              </p:ext>
            </p:extLst>
          </p:nvPr>
        </p:nvGraphicFramePr>
        <p:xfrm>
          <a:off x="6238240" y="2096357"/>
          <a:ext cx="5760720" cy="4224592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1343293557"/>
                    </a:ext>
                  </a:extLst>
                </a:gridCol>
                <a:gridCol w="3830320">
                  <a:extLst>
                    <a:ext uri="{9D8B030D-6E8A-4147-A177-3AD203B41FA5}">
                      <a16:colId xmlns:a16="http://schemas.microsoft.com/office/drawing/2014/main" val="609493798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Case 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2093433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Topic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Algebra (Exponential Equations)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97084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Exponentials in Telugu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795208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AI Context Type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Different Language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874086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Input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 = 1 మరియు y = 15 సంఖ్యల కోసం y=a(b^x) రూపంలో ఘాతాంక సమీకరణాన్ని వ్రాయండి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979915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Saiteja Goruganthu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01148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Execution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en-US" sz="1200" baseline="30000" dirty="0">
                          <a:effectLst/>
                        </a:rPr>
                        <a:t>st</a:t>
                      </a:r>
                      <a:r>
                        <a:rPr lang="en-US" sz="1200" dirty="0">
                          <a:effectLst/>
                        </a:rPr>
                        <a:t> December 2023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3464800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AI Output Type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Value-Based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2854451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15=ab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8486226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Answer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8786251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9950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285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3836-75B8-3B54-CE46-14A89BAB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8E762B-9D3A-3716-739B-72288C7E5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847387"/>
              </p:ext>
            </p:extLst>
          </p:nvPr>
        </p:nvGraphicFramePr>
        <p:xfrm>
          <a:off x="177800" y="2483326"/>
          <a:ext cx="5760720" cy="4172585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410720427"/>
                    </a:ext>
                  </a:extLst>
                </a:gridCol>
                <a:gridCol w="3830320">
                  <a:extLst>
                    <a:ext uri="{9D8B030D-6E8A-4147-A177-3AD203B41FA5}">
                      <a16:colId xmlns:a16="http://schemas.microsoft.com/office/drawing/2014/main" val="1678357926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Case 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4630830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Topic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Algebra (Polynomial Equations)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05707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Polynomial Equation with extra plus symbols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3780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AI Context Type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Mistake in the Equation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34123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Input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x^2 ++ 2x - one = 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5644175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Harish </a:t>
                      </a:r>
                      <a:r>
                        <a:rPr lang="en-US" sz="1200" dirty="0" err="1">
                          <a:effectLst/>
                        </a:rPr>
                        <a:t>Marepalli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1808076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Execution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en-US" sz="1200" baseline="30000" dirty="0">
                          <a:effectLst/>
                        </a:rPr>
                        <a:t>st</a:t>
                      </a:r>
                      <a:r>
                        <a:rPr lang="en-US" sz="1200" dirty="0">
                          <a:effectLst/>
                        </a:rPr>
                        <a:t> December 2023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597361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AI Output Type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Value-Based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74428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Expected Result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Answer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935200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Answer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0317106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17082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EBCCA3-C968-02BD-64BE-35C07474B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966609"/>
              </p:ext>
            </p:extLst>
          </p:nvPr>
        </p:nvGraphicFramePr>
        <p:xfrm>
          <a:off x="6253480" y="2483326"/>
          <a:ext cx="5760720" cy="4172585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657347538"/>
                    </a:ext>
                  </a:extLst>
                </a:gridCol>
                <a:gridCol w="3830320">
                  <a:extLst>
                    <a:ext uri="{9D8B030D-6E8A-4147-A177-3AD203B41FA5}">
                      <a16:colId xmlns:a16="http://schemas.microsoft.com/office/drawing/2014/main" val="347352017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Case 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9175869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Topic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Algebra (Quadratic Equations)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5245177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Different Variables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138561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AI Context Type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Lower Case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35933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Input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1000α^2 - 2000α + 1000 = 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9390459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Sowjanya Bheemineni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3818178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Execution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en-US" sz="1200" baseline="30000" dirty="0">
                          <a:effectLst/>
                        </a:rPr>
                        <a:t>st</a:t>
                      </a:r>
                      <a:r>
                        <a:rPr lang="en-US" sz="1200" dirty="0">
                          <a:effectLst/>
                        </a:rPr>
                        <a:t> December 2023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77494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AI Output Type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Value-Based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370813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α=1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118265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Answer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69568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882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12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05FC-2353-0AFE-7309-45D99968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92FC-18E1-B2B4-943A-009B9CF8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Test Case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4A2618-20D6-1519-D317-2170B5B9D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925107"/>
              </p:ext>
            </p:extLst>
          </p:nvPr>
        </p:nvGraphicFramePr>
        <p:xfrm>
          <a:off x="933450" y="2935732"/>
          <a:ext cx="4309110" cy="2052826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2154555">
                  <a:extLst>
                    <a:ext uri="{9D8B030D-6E8A-4147-A177-3AD203B41FA5}">
                      <a16:colId xmlns:a16="http://schemas.microsoft.com/office/drawing/2014/main" val="3896447568"/>
                    </a:ext>
                  </a:extLst>
                </a:gridCol>
                <a:gridCol w="2154555">
                  <a:extLst>
                    <a:ext uri="{9D8B030D-6E8A-4147-A177-3AD203B41FA5}">
                      <a16:colId xmlns:a16="http://schemas.microsoft.com/office/drawing/2014/main" val="2769301265"/>
                    </a:ext>
                  </a:extLst>
                </a:gridCol>
              </a:tblGrid>
              <a:tr h="40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Socratic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7322369"/>
                  </a:ext>
                </a:extLst>
              </a:tr>
              <a:tr h="40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Exponential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13/16 = 81.25%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594982"/>
                  </a:ext>
                </a:extLst>
              </a:tr>
              <a:tr h="4241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Linear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20/20 = 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8808884"/>
                  </a:ext>
                </a:extLst>
              </a:tr>
              <a:tr h="40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Quadratic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19/20 = 95%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6061807"/>
                  </a:ext>
                </a:extLst>
              </a:tr>
              <a:tr h="407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Polynomial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12/16 = 75%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85618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0E779B7-B580-86CC-65DC-F4A937DF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91"/>
          <a:stretch/>
        </p:blipFill>
        <p:spPr>
          <a:xfrm>
            <a:off x="5693092" y="2499359"/>
            <a:ext cx="5743575" cy="26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AE312-29D4-089C-E378-68F700F7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BUG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413456-173B-1DBA-370B-C15C8B346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Took several context features into consideration such as character casing, language variation, typos, etc.</a:t>
            </a:r>
          </a:p>
          <a:p>
            <a:r>
              <a:rPr lang="en-US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 application fails to detect the problem when input is given in any language other than English.</a:t>
            </a:r>
          </a:p>
          <a:p>
            <a:r>
              <a:rPr lang="en-US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Application also failed to interpret most of the exponential based algebraic equations.</a:t>
            </a:r>
          </a:p>
          <a:p>
            <a:r>
              <a:rPr lang="en-US" dirty="0">
                <a:solidFill>
                  <a:schemeClr val="tx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Socratic needs a lot of work in solving word-based equations.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4" descr="Complex maths formulae on a blackboard">
            <a:extLst>
              <a:ext uri="{FF2B5EF4-FFF2-40B4-BE49-F238E27FC236}">
                <a16:creationId xmlns:a16="http://schemas.microsoft.com/office/drawing/2014/main" id="{9C6A053D-A1B5-33E6-8FD7-A9553E811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3" r="18179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96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08CA-8039-5C40-096C-C77AEDCA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SAMPLE TEST CASEs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F328B-AC38-BF24-E965-E8C8B2223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059504"/>
              </p:ext>
            </p:extLst>
          </p:nvPr>
        </p:nvGraphicFramePr>
        <p:xfrm>
          <a:off x="167641" y="2609765"/>
          <a:ext cx="5760720" cy="3244501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1539123552"/>
                    </a:ext>
                  </a:extLst>
                </a:gridCol>
                <a:gridCol w="3830320">
                  <a:extLst>
                    <a:ext uri="{9D8B030D-6E8A-4147-A177-3AD203B41FA5}">
                      <a16:colId xmlns:a16="http://schemas.microsoft.com/office/drawing/2014/main" val="2297492418"/>
                    </a:ext>
                  </a:extLst>
                </a:gridCol>
              </a:tblGrid>
              <a:tr h="300831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5436588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Topic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Algebra (Linear Equations)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488098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Mistake in the equation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3146956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Input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4x + ++8y + z = 2; x + 7y - --3z = -14; 2x –-- 3y + ++2z =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9048880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Sohan Leburu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9165428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Execution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r>
                        <a:rPr lang="en-US" sz="1200" baseline="30000">
                          <a:effectLst/>
                        </a:rPr>
                        <a:t>st</a:t>
                      </a:r>
                      <a:r>
                        <a:rPr lang="en-US" sz="1200">
                          <a:effectLst/>
                        </a:rPr>
                        <a:t> December 2023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9432393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413260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357108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277057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7470E6-4666-524B-3F2C-093E49DD7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928415"/>
              </p:ext>
            </p:extLst>
          </p:nvPr>
        </p:nvGraphicFramePr>
        <p:xfrm>
          <a:off x="6096000" y="2609765"/>
          <a:ext cx="5760720" cy="3208020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701017699"/>
                    </a:ext>
                  </a:extLst>
                </a:gridCol>
                <a:gridCol w="3830320">
                  <a:extLst>
                    <a:ext uri="{9D8B030D-6E8A-4147-A177-3AD203B41FA5}">
                      <a16:colId xmlns:a16="http://schemas.microsoft.com/office/drawing/2014/main" val="2779558724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0499276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Topic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Algebra (Quadratic Equations)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00863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Word Problem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681864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Input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Find the roots of x^2+5x+6=0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5821139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Sowjanya Bheemineni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4952256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Execution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r>
                        <a:rPr lang="en-US" sz="1200" baseline="30000">
                          <a:effectLst/>
                        </a:rPr>
                        <a:t>st</a:t>
                      </a:r>
                      <a:r>
                        <a:rPr lang="en-US" sz="1200">
                          <a:effectLst/>
                        </a:rPr>
                        <a:t> December 2023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602635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x=2, x=3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9466950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893291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43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50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08CA-8039-5C40-096C-C77AEDCA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SAMPLE TEST CASEs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D2CB8E-84E7-62FA-76FE-5AF2E9161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20647"/>
              </p:ext>
            </p:extLst>
          </p:nvPr>
        </p:nvGraphicFramePr>
        <p:xfrm>
          <a:off x="235752" y="2588101"/>
          <a:ext cx="5760720" cy="3208020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502700753"/>
                    </a:ext>
                  </a:extLst>
                </a:gridCol>
                <a:gridCol w="3830320">
                  <a:extLst>
                    <a:ext uri="{9D8B030D-6E8A-4147-A177-3AD203B41FA5}">
                      <a16:colId xmlns:a16="http://schemas.microsoft.com/office/drawing/2014/main" val="1632573508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833887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Topic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Algebra (Exponential Equations)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63412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Different Variables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4245149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Input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(-1/2)^(α-1) = -8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0023313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Saiteja Goruganthu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667367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Execution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r>
                        <a:rPr lang="en-US" sz="1200" baseline="30000">
                          <a:effectLst/>
                        </a:rPr>
                        <a:t>st</a:t>
                      </a:r>
                      <a:r>
                        <a:rPr lang="en-US" sz="1200">
                          <a:effectLst/>
                        </a:rPr>
                        <a:t> December 2023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0215940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α=-2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9238161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2203405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Fail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60890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F07103-E822-207F-1BEF-95917A92A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94147"/>
              </p:ext>
            </p:extLst>
          </p:nvPr>
        </p:nvGraphicFramePr>
        <p:xfrm>
          <a:off x="6195530" y="2588101"/>
          <a:ext cx="5760720" cy="3208020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3281543211"/>
                    </a:ext>
                  </a:extLst>
                </a:gridCol>
                <a:gridCol w="3830320">
                  <a:extLst>
                    <a:ext uri="{9D8B030D-6E8A-4147-A177-3AD203B41FA5}">
                      <a16:colId xmlns:a16="http://schemas.microsoft.com/office/drawing/2014/main" val="2325225915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Case 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2720534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Topic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Algebra (Polynomial Equations)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640586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Special Chars as Variables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3649508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Input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&amp;^2 - 3&amp; + 2 = 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7191537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Performed By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Harish Marepalli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59438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Execution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r>
                        <a:rPr lang="en-US" sz="1200" baseline="30000">
                          <a:effectLst/>
                        </a:rPr>
                        <a:t>st</a:t>
                      </a:r>
                      <a:r>
                        <a:rPr lang="en-US" sz="1200">
                          <a:effectLst/>
                        </a:rPr>
                        <a:t> December 2023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8503563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7490113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226765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7934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202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8D34D-836C-246E-32EC-13644E404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TEST COMPLEXITY AND COVERAGE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481EF-3AFF-795D-7568-578D285AD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4 input classifications.</a:t>
            </a:r>
          </a:p>
          <a:p>
            <a:r>
              <a:rPr lang="en-US" dirty="0">
                <a:solidFill>
                  <a:schemeClr val="tx2"/>
                </a:solidFill>
              </a:rPr>
              <a:t>8 context classifications</a:t>
            </a:r>
          </a:p>
          <a:p>
            <a:r>
              <a:rPr lang="en-US" dirty="0">
                <a:solidFill>
                  <a:schemeClr val="tx2"/>
                </a:solidFill>
              </a:rPr>
              <a:t>5 output classifications.</a:t>
            </a:r>
          </a:p>
          <a:p>
            <a:r>
              <a:rPr lang="en-US" dirty="0">
                <a:solidFill>
                  <a:schemeClr val="tx2"/>
                </a:solidFill>
              </a:rPr>
              <a:t>Overall Text Complexity = W*L*H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	= 4*8*5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	= 160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1CEB160-3ED2-D1D2-7A02-D7609853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3" r="47155" b="-1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3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BB86-F304-28C4-474C-5BDBCAA2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5E52F-C65E-39B3-FD85-B9D1FB09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Harish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Marepalli</a:t>
            </a:r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(016707314)</a:t>
            </a:r>
          </a:p>
          <a:p>
            <a:r>
              <a:rPr lang="en-US" sz="1800" b="1" dirty="0" err="1">
                <a:latin typeface="Arial" panose="020B0604020202020204" pitchFamily="34" charset="0"/>
              </a:rPr>
              <a:t>Sowjanya</a:t>
            </a:r>
            <a:r>
              <a:rPr lang="en-US" sz="1800" b="1" dirty="0">
                <a:latin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</a:rPr>
              <a:t>Bheemineni</a:t>
            </a:r>
            <a:r>
              <a:rPr lang="en-US" sz="1800" b="1" dirty="0">
                <a:latin typeface="Arial" panose="020B0604020202020204" pitchFamily="34" charset="0"/>
              </a:rPr>
              <a:t> (016672214)</a:t>
            </a:r>
          </a:p>
          <a:p>
            <a:r>
              <a:rPr lang="en-US" sz="1800" b="1" dirty="0" err="1">
                <a:latin typeface="Arial" panose="020B0604020202020204" pitchFamily="34" charset="0"/>
              </a:rPr>
              <a:t>Sohan</a:t>
            </a:r>
            <a:r>
              <a:rPr lang="en-US" sz="1800" b="1" dirty="0">
                <a:latin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</a:rPr>
              <a:t>Leburu</a:t>
            </a:r>
            <a:r>
              <a:rPr lang="en-US" sz="1800" b="1" dirty="0">
                <a:latin typeface="Arial" panose="020B0604020202020204" pitchFamily="34" charset="0"/>
              </a:rPr>
              <a:t> (017408768)</a:t>
            </a:r>
          </a:p>
          <a:p>
            <a:r>
              <a:rPr lang="en-US" sz="1800" b="1" dirty="0">
                <a:latin typeface="Arial" panose="020B0604020202020204" pitchFamily="34" charset="0"/>
              </a:rPr>
              <a:t>Tirumala Saiteja Goruganthu (016707210)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9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1BF8-0B66-F2E6-E57C-A6AB3EB3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9CA96-AE75-3918-2954-04E5390E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665984"/>
            <a:ext cx="11029615" cy="3634486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test the functioning of our selected application, Socratic locally, we used the following tools.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Appium is an open-source framework that allows engineers to automate testing.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 is used to run the android emulator.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 IDE is used to create a maven project and write our scripts.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5A312-777C-863B-57B3-7032A9758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4776788"/>
            <a:ext cx="13811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27087-DA05-CA79-197E-A49DEF95A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98" y="4776788"/>
            <a:ext cx="13811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82F59-D68F-2CFF-CD03-03CA3B4BA3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43" y="4776788"/>
            <a:ext cx="118808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B1462-EDA7-E2E3-AF07-76A2F8CF18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68" y="464820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63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2EFB-0EED-947E-D9DD-D579B971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SCRIPTS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373591-7736-63A0-D7DA-9B61CF355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240" y="2118043"/>
            <a:ext cx="4457700" cy="4482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0B2234-A5A9-5CD8-8B37-5DBEC456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60" y="2118042"/>
            <a:ext cx="5537140" cy="4170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122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7C27-C682-34AC-D13A-E14F077B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SCRIPTS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D0BFA2-CB40-005B-D2DC-68763AD78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168843"/>
            <a:ext cx="5417946" cy="4079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B97D6F-E9D3-817C-D770-F45AA604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2168843"/>
            <a:ext cx="4983118" cy="4079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305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4CEF-0299-5181-4664-230453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EXECUTION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B32107-74F0-5D2D-4CFD-789DB4041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560" y="2055967"/>
            <a:ext cx="8900210" cy="4099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7162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4CEF-0299-5181-4664-230453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EXECUTION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3A959B-A167-D3F3-E14A-66695B6C4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936" y="2168843"/>
            <a:ext cx="8846128" cy="40595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501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CACA-2448-6DD2-70F4-D21193AAF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6076"/>
            <a:ext cx="11029616" cy="1188720"/>
          </a:xfrm>
        </p:spPr>
        <p:txBody>
          <a:bodyPr/>
          <a:lstStyle/>
          <a:p>
            <a:r>
              <a:rPr lang="en-US" dirty="0"/>
              <a:t>SCRIPT EXECUTION DEMO</a:t>
            </a:r>
          </a:p>
        </p:txBody>
      </p:sp>
      <p:pic>
        <p:nvPicPr>
          <p:cNvPr id="4" name="FA23_CMPE287_Group3_TestAutomationDemo">
            <a:hlinkClick r:id="" action="ppaction://media"/>
            <a:extLst>
              <a:ext uri="{FF2B5EF4-FFF2-40B4-BE49-F238E27FC236}">
                <a16:creationId xmlns:a16="http://schemas.microsoft.com/office/drawing/2014/main" id="{E5B815A6-F2A6-1495-8F64-EFAFBDCFA1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800" y="1504796"/>
            <a:ext cx="9377680" cy="5275377"/>
          </a:xfrm>
        </p:spPr>
      </p:pic>
    </p:spTree>
    <p:extLst>
      <p:ext uri="{BB962C8B-B14F-4D97-AF65-F5344CB8AC3E}">
        <p14:creationId xmlns:p14="http://schemas.microsoft.com/office/powerpoint/2010/main" val="408293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6856-450E-1F82-AE61-BC882A56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REPORT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BDE9B5-A22B-2CFE-2F98-1B94DF7C42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029643"/>
              </p:ext>
            </p:extLst>
          </p:nvPr>
        </p:nvGraphicFramePr>
        <p:xfrm>
          <a:off x="692952" y="3014976"/>
          <a:ext cx="4214328" cy="1952149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2107164">
                  <a:extLst>
                    <a:ext uri="{9D8B030D-6E8A-4147-A177-3AD203B41FA5}">
                      <a16:colId xmlns:a16="http://schemas.microsoft.com/office/drawing/2014/main" val="1398259699"/>
                    </a:ext>
                  </a:extLst>
                </a:gridCol>
                <a:gridCol w="2107164">
                  <a:extLst>
                    <a:ext uri="{9D8B030D-6E8A-4147-A177-3AD203B41FA5}">
                      <a16:colId xmlns:a16="http://schemas.microsoft.com/office/drawing/2014/main" val="229601441"/>
                    </a:ext>
                  </a:extLst>
                </a:gridCol>
              </a:tblGrid>
              <a:tr h="4729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Test Cases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1994493"/>
                  </a:ext>
                </a:extLst>
              </a:tr>
              <a:tr h="493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No. of Passed Test Cases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5509973"/>
                  </a:ext>
                </a:extLst>
              </a:tr>
              <a:tr h="493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No. of Failed Test Cases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7604672"/>
                  </a:ext>
                </a:extLst>
              </a:tr>
              <a:tr h="493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 Percentage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39.28%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271054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52D12B7-82F8-31CA-BAAA-31C5AEFD0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756" b="8628"/>
          <a:stretch/>
        </p:blipFill>
        <p:spPr bwMode="auto">
          <a:xfrm>
            <a:off x="5476240" y="2357120"/>
            <a:ext cx="5600700" cy="3291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769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D4FE-5B94-11C0-73C2-E0B22ED9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VS Automation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D2153B-9745-A929-ADAA-8305660A75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421326"/>
              </p:ext>
            </p:extLst>
          </p:nvPr>
        </p:nvGraphicFramePr>
        <p:xfrm>
          <a:off x="3086734" y="2607150"/>
          <a:ext cx="5396865" cy="2553011"/>
        </p:xfrm>
        <a:graphic>
          <a:graphicData uri="http://schemas.openxmlformats.org/drawingml/2006/table">
            <a:tbl>
              <a:tblPr firstRow="1" firstCol="1" bandRow="1">
                <a:tableStyleId>{AF606853-7671-496A-8E4F-DF71F8EC918B}</a:tableStyleId>
              </a:tblPr>
              <a:tblGrid>
                <a:gridCol w="1798571">
                  <a:extLst>
                    <a:ext uri="{9D8B030D-6E8A-4147-A177-3AD203B41FA5}">
                      <a16:colId xmlns:a16="http://schemas.microsoft.com/office/drawing/2014/main" val="1217279734"/>
                    </a:ext>
                  </a:extLst>
                </a:gridCol>
                <a:gridCol w="1799147">
                  <a:extLst>
                    <a:ext uri="{9D8B030D-6E8A-4147-A177-3AD203B41FA5}">
                      <a16:colId xmlns:a16="http://schemas.microsoft.com/office/drawing/2014/main" val="2900261203"/>
                    </a:ext>
                  </a:extLst>
                </a:gridCol>
                <a:gridCol w="1799147">
                  <a:extLst>
                    <a:ext uri="{9D8B030D-6E8A-4147-A177-3AD203B41FA5}">
                      <a16:colId xmlns:a16="http://schemas.microsoft.com/office/drawing/2014/main" val="561299140"/>
                    </a:ext>
                  </a:extLst>
                </a:gridCol>
              </a:tblGrid>
              <a:tr h="4150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Manual Testing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Automation Testing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5620630"/>
                  </a:ext>
                </a:extLst>
              </a:tr>
              <a:tr h="4150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Test Cases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8774789"/>
                  </a:ext>
                </a:extLst>
              </a:tr>
              <a:tr h="6539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Case Design / Script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120 minutes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360 minutes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927902"/>
                  </a:ext>
                </a:extLst>
              </a:tr>
              <a:tr h="6539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Data and Execution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200 minutes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 minutes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6537754"/>
                  </a:ext>
                </a:extLst>
              </a:tr>
              <a:tr h="4150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Environment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250 minutes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360 minutes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0635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82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3E92E7-6B57-6874-A4A9-B0228BC4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Smiling Face with No Fill">
            <a:extLst>
              <a:ext uri="{FF2B5EF4-FFF2-40B4-BE49-F238E27FC236}">
                <a16:creationId xmlns:a16="http://schemas.microsoft.com/office/drawing/2014/main" id="{C5B02A1D-A394-9814-23C7-FDA5AE237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0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D088-E8E1-FD90-9A1D-0AA860B6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SOCRATIC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0896-B165-BD7F-C45F-F28865A53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1600" dirty="0"/>
              <a:t>Socratic is an AI app used for educational purposes.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It covers wide range of topics like Math, Science, Biology, etc.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It takes in questions from the student and provides relevant solutions.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The app takes in three forms of input- Image, Text, and Voice</a:t>
            </a:r>
          </a:p>
          <a:p>
            <a:pPr marL="0" indent="0">
              <a:buNone/>
            </a:pPr>
            <a:endParaRPr lang="en-US" sz="1600" dirty="0"/>
          </a:p>
          <a:p>
            <a:endParaRPr lang="en-US" dirty="0"/>
          </a:p>
        </p:txBody>
      </p:sp>
      <p:pic>
        <p:nvPicPr>
          <p:cNvPr id="4" name="Google Shape;68;p2">
            <a:extLst>
              <a:ext uri="{FF2B5EF4-FFF2-40B4-BE49-F238E27FC236}">
                <a16:creationId xmlns:a16="http://schemas.microsoft.com/office/drawing/2014/main" id="{4B4FD2B9-5362-A35D-3009-E266524D02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96820" y="2495683"/>
            <a:ext cx="2143125" cy="214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479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B74D-5E79-42B8-6A10-B030339F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SOCRATIC ARCHITECTURE</a:t>
            </a:r>
          </a:p>
        </p:txBody>
      </p:sp>
      <p:pic>
        <p:nvPicPr>
          <p:cNvPr id="4" name="Google Shape;75;p3">
            <a:extLst>
              <a:ext uri="{FF2B5EF4-FFF2-40B4-BE49-F238E27FC236}">
                <a16:creationId xmlns:a16="http://schemas.microsoft.com/office/drawing/2014/main" id="{5727E936-488B-A804-30F0-89C8F727D4C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900378" y="2522057"/>
            <a:ext cx="9009484" cy="3633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83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B168-03F9-6283-57FB-6FC6CDFA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Subject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45CD0-C842-06DE-48C5-315A593D2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Mathematics (Algebra)</a:t>
            </a:r>
          </a:p>
          <a:p>
            <a:pPr lvl="1"/>
            <a:r>
              <a:rPr lang="en-US" sz="1600" dirty="0"/>
              <a:t>Linear Equations</a:t>
            </a:r>
          </a:p>
          <a:p>
            <a:pPr lvl="1"/>
            <a:r>
              <a:rPr lang="en-US" sz="1600" dirty="0"/>
              <a:t>Quadratic Equations</a:t>
            </a:r>
          </a:p>
          <a:p>
            <a:pPr lvl="1"/>
            <a:r>
              <a:rPr lang="en-US" sz="1600" dirty="0"/>
              <a:t>Polynomial Equations</a:t>
            </a:r>
          </a:p>
          <a:p>
            <a:pPr lvl="1"/>
            <a:r>
              <a:rPr lang="en-US" sz="1600" dirty="0"/>
              <a:t>Exponential Equations</a:t>
            </a:r>
          </a:p>
          <a:p>
            <a:pPr lvl="1"/>
            <a:endParaRPr lang="en-US" sz="1600" dirty="0"/>
          </a:p>
          <a:p>
            <a:r>
              <a:rPr lang="en-US" sz="2400" dirty="0"/>
              <a:t>Testing Text-Based Inputs</a:t>
            </a:r>
          </a:p>
        </p:txBody>
      </p:sp>
    </p:spTree>
    <p:extLst>
      <p:ext uri="{BB962C8B-B14F-4D97-AF65-F5344CB8AC3E}">
        <p14:creationId xmlns:p14="http://schemas.microsoft.com/office/powerpoint/2010/main" val="200631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47700"/>
            <a:ext cx="3703320" cy="57428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67448-6398-4B86-C714-0E4502DA1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04939" cy="4709131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EFF"/>
                </a:solidFill>
              </a:rPr>
              <a:t>CONVENTIONAL TESTING SUMMARY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930E8B-CABB-49C6-9609-F872BC043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211A8-7186-46C6-AC78-73F89CAA5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062204-EE69-489C-87C1-C1958C334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09E8A2-E356-A67B-3F56-07B7D605D6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592314"/>
              </p:ext>
            </p:extLst>
          </p:nvPr>
        </p:nvGraphicFramePr>
        <p:xfrm>
          <a:off x="693850" y="742845"/>
          <a:ext cx="5061328" cy="2651652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695092">
                  <a:extLst>
                    <a:ext uri="{9D8B030D-6E8A-4147-A177-3AD203B41FA5}">
                      <a16:colId xmlns:a16="http://schemas.microsoft.com/office/drawing/2014/main" val="2306489880"/>
                    </a:ext>
                  </a:extLst>
                </a:gridCol>
                <a:gridCol w="2366236">
                  <a:extLst>
                    <a:ext uri="{9D8B030D-6E8A-4147-A177-3AD203B41FA5}">
                      <a16:colId xmlns:a16="http://schemas.microsoft.com/office/drawing/2014/main" val="2090078929"/>
                    </a:ext>
                  </a:extLst>
                </a:gridCol>
              </a:tblGrid>
              <a:tr h="57084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all" spc="60" dirty="0">
                          <a:solidFill>
                            <a:schemeClr val="bg1"/>
                          </a:solidFill>
                          <a:effectLst/>
                        </a:rPr>
                        <a:t>Test Method</a:t>
                      </a:r>
                      <a:endParaRPr lang="en-US" sz="1600" b="1" cap="all" spc="6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23" marR="142423" marT="189898" marB="18989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all" spc="60" dirty="0">
                          <a:solidFill>
                            <a:schemeClr val="bg1"/>
                          </a:solidFill>
                          <a:effectLst/>
                        </a:rPr>
                        <a:t>SOCRATIC</a:t>
                      </a:r>
                      <a:endParaRPr lang="en-US" sz="1600" b="1" cap="all" spc="6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23" marR="142423" marT="189898" marB="189898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76117"/>
                  </a:ext>
                </a:extLst>
              </a:tr>
              <a:tr h="599325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Boundary Value Testing</a:t>
                      </a:r>
                      <a:endParaRPr lang="en-US" sz="16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23" marR="142423" marT="0" marB="189898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23" marR="142423" marT="0" marB="1898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23420"/>
                  </a:ext>
                </a:extLst>
              </a:tr>
              <a:tr h="762288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Category Partition Testing</a:t>
                      </a:r>
                      <a:endParaRPr lang="en-US" sz="16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23" marR="142423" marT="0" marB="1898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78.62%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23" marR="142423" marT="0" marB="1898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328554"/>
                  </a:ext>
                </a:extLst>
              </a:tr>
              <a:tr h="562051"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Scenario Testing</a:t>
                      </a:r>
                      <a:endParaRPr lang="en-US" sz="16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23" marR="142423" marT="0" marB="189898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23" marR="142423" marT="0" marB="18989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058195"/>
                  </a:ext>
                </a:extLst>
              </a:tr>
            </a:tbl>
          </a:graphicData>
        </a:graphic>
      </p:graphicFrame>
      <p:pic>
        <p:nvPicPr>
          <p:cNvPr id="5" name="Picture 4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42216C80-006A-EBFE-3AF6-7AB450CD4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"/>
          <a:stretch/>
        </p:blipFill>
        <p:spPr bwMode="auto">
          <a:xfrm>
            <a:off x="699392" y="3535680"/>
            <a:ext cx="5061328" cy="3046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01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E8EF-72BD-98D2-6D0D-DE05BB5E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CONVENTIONAL TEST COST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06220C-4D29-90B1-45F8-0B5A904CA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272032"/>
              </p:ext>
            </p:extLst>
          </p:nvPr>
        </p:nvGraphicFramePr>
        <p:xfrm>
          <a:off x="1332759" y="2341563"/>
          <a:ext cx="9526483" cy="3814286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5576695">
                  <a:extLst>
                    <a:ext uri="{9D8B030D-6E8A-4147-A177-3AD203B41FA5}">
                      <a16:colId xmlns:a16="http://schemas.microsoft.com/office/drawing/2014/main" val="1578068509"/>
                    </a:ext>
                  </a:extLst>
                </a:gridCol>
                <a:gridCol w="3949788">
                  <a:extLst>
                    <a:ext uri="{9D8B030D-6E8A-4147-A177-3AD203B41FA5}">
                      <a16:colId xmlns:a16="http://schemas.microsoft.com/office/drawing/2014/main" val="2247625470"/>
                    </a:ext>
                  </a:extLst>
                </a:gridCol>
              </a:tblGrid>
              <a:tr h="683011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cap="all" spc="150" dirty="0">
                          <a:solidFill>
                            <a:schemeClr val="lt1"/>
                          </a:solidFill>
                          <a:effectLst/>
                        </a:rPr>
                        <a:t>Function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0" cap="all" spc="150">
                          <a:solidFill>
                            <a:schemeClr val="lt1"/>
                          </a:solidFill>
                          <a:effectLst/>
                        </a:rPr>
                        <a:t>Cost</a:t>
                      </a:r>
                      <a:endParaRPr lang="en-US" sz="1800" b="0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503023"/>
                  </a:ext>
                </a:extLst>
              </a:tr>
              <a:tr h="62625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Discussion</a:t>
                      </a:r>
                      <a:endParaRPr lang="en-US" sz="16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180 min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40374"/>
                  </a:ext>
                </a:extLst>
              </a:tr>
              <a:tr h="62625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Test Methods</a:t>
                      </a:r>
                      <a:endParaRPr lang="en-US" sz="16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</a:rPr>
                        <a:t>120 min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206489"/>
                  </a:ext>
                </a:extLst>
              </a:tr>
              <a:tr h="62625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Test Case</a:t>
                      </a:r>
                      <a:endParaRPr lang="en-US" sz="16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80 min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846783"/>
                  </a:ext>
                </a:extLst>
              </a:tr>
              <a:tr h="62625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Test Data</a:t>
                      </a:r>
                      <a:endParaRPr lang="en-US" sz="16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40 min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743962"/>
                  </a:ext>
                </a:extLst>
              </a:tr>
              <a:tr h="626255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Test Analysis and Summary</a:t>
                      </a:r>
                      <a:endParaRPr lang="en-US" sz="16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30 min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7705" marR="167705" marT="167705" marB="16770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193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63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5948-A8BC-1D34-1304-5328E261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/>
              <a:t>AI Test Modeling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34;p10" descr="A diagram of a software model&#10;&#10;Description automatically generated with medium confidence">
            <a:extLst>
              <a:ext uri="{FF2B5EF4-FFF2-40B4-BE49-F238E27FC236}">
                <a16:creationId xmlns:a16="http://schemas.microsoft.com/office/drawing/2014/main" id="{9067B598-0C03-B617-CA0C-2B119B697D22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780698" y="2943333"/>
            <a:ext cx="4748741" cy="251683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8914-BECD-4180-80F4-0F85334FF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We are utilizing an AI testing tool to build models for AI function test requirements.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We have classified our inputs based on the Math subject, with different question difficulties.</a:t>
            </a:r>
          </a:p>
          <a:p>
            <a:endParaRPr lang="en" dirty="0"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2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2FC9-8A18-698B-612B-F49D73AF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TREE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36C3C-F492-12C4-3C2A-6EF5D05B8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723" y="2407920"/>
            <a:ext cx="6789039" cy="2943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101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925</Words>
  <Application>Microsoft Office PowerPoint</Application>
  <PresentationFormat>Widescreen</PresentationFormat>
  <Paragraphs>286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Gill Sans MT</vt:lpstr>
      <vt:lpstr>Univers</vt:lpstr>
      <vt:lpstr>Univers Condensed</vt:lpstr>
      <vt:lpstr>Wingdings 2</vt:lpstr>
      <vt:lpstr>DividendVTI</vt:lpstr>
      <vt:lpstr>Testing AI Powered E-Learning Apps</vt:lpstr>
      <vt:lpstr>Contributors</vt:lpstr>
      <vt:lpstr>SOCRATIC APP</vt:lpstr>
      <vt:lpstr>SOCRATIC ARCHITECTURE</vt:lpstr>
      <vt:lpstr>Testing Subject</vt:lpstr>
      <vt:lpstr>CONVENTIONAL TESTING SUMMARY</vt:lpstr>
      <vt:lpstr>CONVENTIONAL TEST COST</vt:lpstr>
      <vt:lpstr>AI Test Modeling</vt:lpstr>
      <vt:lpstr>INPUT TREE Model</vt:lpstr>
      <vt:lpstr>CONTEXT TREE MODEL</vt:lpstr>
      <vt:lpstr>OUTPUT TREE MODEL</vt:lpstr>
      <vt:lpstr>3D DECISION TABLE</vt:lpstr>
      <vt:lpstr>TEST DATA</vt:lpstr>
      <vt:lpstr>TEST DATA</vt:lpstr>
      <vt:lpstr>TEST REPORT</vt:lpstr>
      <vt:lpstr>BUG ANALYSIS</vt:lpstr>
      <vt:lpstr>BUG SAMPLE TEST CASEs</vt:lpstr>
      <vt:lpstr>BUG SAMPLE TEST CASEs</vt:lpstr>
      <vt:lpstr>TEST COMPLEXITY AND COVERAGE</vt:lpstr>
      <vt:lpstr>TEST AUTOMATION</vt:lpstr>
      <vt:lpstr>TEST SCRIPTS</vt:lpstr>
      <vt:lpstr>TEST SCRIPTS</vt:lpstr>
      <vt:lpstr>SCRIPT EXECUTION</vt:lpstr>
      <vt:lpstr>SCRIPT EXECUTION</vt:lpstr>
      <vt:lpstr>SCRIPT EXECUTION DEMO</vt:lpstr>
      <vt:lpstr>AUTOMATION REPORT</vt:lpstr>
      <vt:lpstr>MANUAL VS Automation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AI Powered E-Learning Apps</dc:title>
  <dc:creator>Tirumala Saiteja Goruganthu</dc:creator>
  <cp:lastModifiedBy>Tirumala Saiteja Goruganthu</cp:lastModifiedBy>
  <cp:revision>16</cp:revision>
  <dcterms:created xsi:type="dcterms:W3CDTF">2023-12-04T07:10:20Z</dcterms:created>
  <dcterms:modified xsi:type="dcterms:W3CDTF">2023-12-10T06:35:20Z</dcterms:modified>
</cp:coreProperties>
</file>